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  <p:sldId id="264" r:id="rId10"/>
  </p:sldIdLst>
  <p:sldSz cx="18288000" cy="10287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Objects="1">
      <p:cViewPr varScale="1">
        <p:scale>
          <a:sx n="56" d="100"/>
          <a:sy n="56" d="100"/>
        </p:scale>
        <p:origin x="258" y="-48"/>
      </p:cViewPr>
      <p:guideLst>
        <p:guide orient="horz" pos="215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8680" y="3717290"/>
            <a:ext cx="5546725" cy="796925"/>
          </a:xfrm>
          <a:custGeom>
            <a:avLst/>
            <a:gdLst/>
            <a:ahLst/>
            <a:cxnLst/>
            <a:rect l="l" t="t" r="r" b="b"/>
            <a:pathLst>
              <a:path w="5546860" h="796731">
                <a:moveTo>
                  <a:pt x="0" y="0"/>
                </a:moveTo>
                <a:lnTo>
                  <a:pt x="5546860" y="0"/>
                </a:lnTo>
                <a:lnTo>
                  <a:pt x="5546860" y="796731"/>
                </a:lnTo>
                <a:lnTo>
                  <a:pt x="0" y="796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>
            <a:spLocks/>
          </p:cNvSpPr>
          <p:nvPr/>
        </p:nvSpPr>
        <p:spPr>
          <a:xfrm>
            <a:off x="6417945" y="3272790"/>
            <a:ext cx="4247515" cy="167894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ts val="12193"/>
              </a:lnSpc>
              <a:buFontTx/>
              <a:buNone/>
            </a:pPr>
            <a:r>
              <a:rPr lang="en-US" sz="13545" spc="-260" dirty="0" err="1">
                <a:solidFill>
                  <a:srgbClr val="937464"/>
                </a:solidFill>
                <a:latin typeface="Arita Buri Medium Bold" charset="0"/>
              </a:rPr>
              <a:t>DDju</a:t>
            </a:r>
            <a:endParaRPr lang="ko-KR" altLang="en-US" sz="13545" dirty="0">
              <a:solidFill>
                <a:srgbClr val="937464"/>
              </a:solidFill>
              <a:latin typeface="Arita Buri Medium Bold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61814" y="5127625"/>
            <a:ext cx="9811385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</a:pPr>
            <a:r>
              <a:rPr lang="en-US" sz="13548" spc="-270" dirty="0">
                <a:solidFill>
                  <a:srgbClr val="937464"/>
                </a:solidFill>
                <a:ea typeface="Arita Buri Medium Bold"/>
              </a:rPr>
              <a:t>팀 </a:t>
            </a:r>
            <a:r>
              <a:rPr lang="en-US" sz="13548" spc="-270" dirty="0" err="1">
                <a:solidFill>
                  <a:srgbClr val="937464"/>
                </a:solidFill>
                <a:ea typeface="Arita Buri Medium Bold"/>
              </a:rPr>
              <a:t>프로젝트</a:t>
            </a:r>
            <a:endParaRPr lang="en-US" sz="13548" spc="-270" dirty="0">
              <a:solidFill>
                <a:srgbClr val="937464"/>
              </a:solidFill>
              <a:ea typeface="Arita Buri Medium Bold"/>
            </a:endParaRPr>
          </a:p>
        </p:txBody>
      </p:sp>
      <p:sp>
        <p:nvSpPr>
          <p:cNvPr id="5" name="TextBox 5"/>
          <p:cNvSpPr txBox="1">
            <a:spLocks/>
          </p:cNvSpPr>
          <p:nvPr/>
        </p:nvSpPr>
        <p:spPr>
          <a:xfrm>
            <a:off x="11760835" y="7434580"/>
            <a:ext cx="5321300" cy="33782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ts val="2654"/>
              </a:lnSpc>
              <a:buFontTx/>
              <a:buNone/>
            </a:pPr>
            <a:r>
              <a:rPr lang="en-US" sz="2945" spc="-50" dirty="0" err="1">
                <a:solidFill>
                  <a:srgbClr val="937464"/>
                </a:solidFill>
                <a:ea typeface="Arita Buri Medium Bold" charset="0"/>
              </a:rPr>
              <a:t>최서우</a:t>
            </a:r>
            <a:r>
              <a:rPr lang="en-US" sz="2945" spc="-50" dirty="0">
                <a:solidFill>
                  <a:srgbClr val="937464"/>
                </a:solidFill>
                <a:ea typeface="Arita Buri Medium Bold" charset="0"/>
              </a:rPr>
              <a:t>, </a:t>
            </a:r>
            <a:r>
              <a:rPr lang="en-US" sz="2945" spc="-50" dirty="0" err="1">
                <a:solidFill>
                  <a:srgbClr val="937464"/>
                </a:solidFill>
                <a:ea typeface="Arita Buri Medium Bold" charset="0"/>
              </a:rPr>
              <a:t>고지은</a:t>
            </a:r>
            <a:r>
              <a:rPr lang="en-US" sz="2945" spc="-50" dirty="0">
                <a:solidFill>
                  <a:srgbClr val="937464"/>
                </a:solidFill>
                <a:ea typeface="Arita Buri Medium Bold" charset="0"/>
              </a:rPr>
              <a:t>, </a:t>
            </a:r>
            <a:r>
              <a:rPr lang="en-US" sz="2945" spc="-50" dirty="0" err="1">
                <a:solidFill>
                  <a:srgbClr val="937464"/>
                </a:solidFill>
                <a:ea typeface="Arita Buri Medium Bold" charset="0"/>
              </a:rPr>
              <a:t>오한나</a:t>
            </a:r>
            <a:r>
              <a:rPr lang="en-US" sz="2945" spc="-50" dirty="0">
                <a:solidFill>
                  <a:srgbClr val="937464"/>
                </a:solidFill>
                <a:ea typeface="Arita Buri Medium Bold" charset="0"/>
              </a:rPr>
              <a:t>, </a:t>
            </a:r>
            <a:r>
              <a:rPr lang="en-US" sz="2945" spc="-50" dirty="0" err="1">
                <a:solidFill>
                  <a:srgbClr val="937464"/>
                </a:solidFill>
                <a:ea typeface="Arita Buri Medium Bold" charset="0"/>
              </a:rPr>
              <a:t>박지은</a:t>
            </a:r>
            <a:endParaRPr lang="ko-KR" altLang="en-US" sz="2945" dirty="0">
              <a:solidFill>
                <a:srgbClr val="937464"/>
              </a:solidFill>
              <a:ea typeface="Arita Buri Medium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915150" y="1671955"/>
            <a:ext cx="5379720" cy="772795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4" y="0"/>
                </a:lnTo>
                <a:lnTo>
                  <a:pt x="5379494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409700"/>
            <a:ext cx="407670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</a:pPr>
            <a:r>
              <a:rPr lang="en-US" sz="13548" u="none" spc="-270" dirty="0" err="1">
                <a:solidFill>
                  <a:srgbClr val="9B4819"/>
                </a:solidFill>
                <a:ea typeface="Arita Buri Medium Bold"/>
              </a:rPr>
              <a:t>목차</a:t>
            </a:r>
            <a:endParaRPr lang="en-US" sz="13548" u="none" spc="-270" dirty="0">
              <a:solidFill>
                <a:srgbClr val="9B4819"/>
              </a:solidFill>
              <a:ea typeface="Arita Buri Medium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877800" y="5600700"/>
            <a:ext cx="4038600" cy="3671570"/>
            <a:chOff x="12877800" y="5600700"/>
            <a:chExt cx="4038600" cy="3671570"/>
          </a:xfrm>
        </p:grpSpPr>
        <p:sp>
          <p:nvSpPr>
            <p:cNvPr id="8" name="TextBox 8"/>
            <p:cNvSpPr txBox="1"/>
            <p:nvPr/>
          </p:nvSpPr>
          <p:spPr>
            <a:xfrm>
              <a:off x="12877800" y="7525385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기능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소개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877800" y="8166735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팀 </a:t>
              </a:r>
              <a:r>
                <a:rPr lang="en-US" sz="3000" dirty="0" err="1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소개</a:t>
              </a:r>
              <a:r>
                <a:rPr 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ko-KR" alt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및 시연</a:t>
              </a:r>
              <a:r>
                <a:rPr lang="en-US" sz="3000" dirty="0" smtClean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877800" y="5600700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동기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877800" y="6242050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기획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877800" y="6884035"/>
              <a:ext cx="3810000" cy="46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개발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환경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877800" y="8808085"/>
              <a:ext cx="4038600" cy="4641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3600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프로젝트를</a:t>
              </a:r>
              <a:r>
                <a:rPr lang="en-US" sz="3000" dirty="0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서울남산체 L" panose="02020503020101020101" pitchFamily="18" charset="-127"/>
                  <a:ea typeface="서울남산체 L" panose="02020503020101020101" pitchFamily="18" charset="-127"/>
                </a:rPr>
                <a:t>마치며</a:t>
              </a:r>
              <a:endParaRPr lang="en-US" sz="3000" dirty="0">
                <a:solidFill>
                  <a:srgbClr val="000000"/>
                </a:solidFill>
                <a:latin typeface="서울남산체 L" panose="02020503020101020101" pitchFamily="18" charset="-127"/>
                <a:ea typeface="서울남산체 L" panose="0202050302010102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044555" y="-87630"/>
            <a:ext cx="7243445" cy="10374630"/>
            <a:chOff x="11044555" y="-87630"/>
            <a:chExt cx="7243445" cy="10374630"/>
          </a:xfrm>
        </p:grpSpPr>
        <p:sp>
          <p:nvSpPr>
            <p:cNvPr id="3" name="Freeform 3"/>
            <p:cNvSpPr/>
            <p:nvPr/>
          </p:nvSpPr>
          <p:spPr>
            <a:xfrm>
              <a:off x="11044555" y="-87630"/>
              <a:ext cx="7243445" cy="1037463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t="-2364" r="-21969" b="-25373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4953000" y="1783080"/>
            <a:ext cx="4973955" cy="2740025"/>
          </a:xfrm>
          <a:custGeom>
            <a:avLst/>
            <a:gdLst/>
            <a:ahLst/>
            <a:cxnLst/>
            <a:rect l="l" t="t" r="r" b="b"/>
            <a:pathLst>
              <a:path w="4974184" h="2740323">
                <a:moveTo>
                  <a:pt x="0" y="0"/>
                </a:moveTo>
                <a:lnTo>
                  <a:pt x="4974183" y="0"/>
                </a:lnTo>
                <a:lnTo>
                  <a:pt x="4974183" y="2740323"/>
                </a:lnTo>
                <a:lnTo>
                  <a:pt x="0" y="2740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738005"/>
            <a:ext cx="9102725" cy="4681970"/>
            <a:chOff x="1028700" y="2738005"/>
            <a:chExt cx="9102725" cy="4681970"/>
          </a:xfrm>
        </p:grpSpPr>
        <p:sp>
          <p:nvSpPr>
            <p:cNvPr id="6" name="TextBox 6"/>
            <p:cNvSpPr txBox="1">
              <a:spLocks/>
            </p:cNvSpPr>
            <p:nvPr/>
          </p:nvSpPr>
          <p:spPr>
            <a:xfrm>
              <a:off x="1043940" y="2738005"/>
              <a:ext cx="9087485" cy="1774190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12193"/>
                </a:lnSpc>
                <a:spcBef>
                  <a:spcPct val="0"/>
                </a:spcBef>
                <a:buFontTx/>
                <a:buNone/>
              </a:pPr>
              <a:r>
                <a:rPr lang="en-US" sz="13545" spc="-260" dirty="0" err="1">
                  <a:solidFill>
                    <a:srgbClr val="BD8F53"/>
                  </a:solidFill>
                  <a:ea typeface="Arita Buri Medium Bold" charset="0"/>
                </a:rPr>
                <a:t>개발</a:t>
              </a:r>
              <a:r>
                <a:rPr lang="en-US" sz="13545" spc="-260" dirty="0">
                  <a:solidFill>
                    <a:srgbClr val="BD8F53"/>
                  </a:solidFill>
                  <a:ea typeface="Arita Buri Medium Bold" charset="0"/>
                </a:rPr>
                <a:t> </a:t>
              </a:r>
              <a:r>
                <a:rPr lang="en-US" sz="13545" spc="-260" dirty="0" err="1">
                  <a:solidFill>
                    <a:srgbClr val="BD8F53"/>
                  </a:solidFill>
                  <a:ea typeface="Arita Buri Medium Bold" charset="0"/>
                </a:rPr>
                <a:t>동기</a:t>
              </a:r>
              <a:endParaRPr lang="ko-KR" altLang="en-US" sz="13545" dirty="0">
                <a:solidFill>
                  <a:srgbClr val="BD8F53"/>
                </a:solidFill>
                <a:ea typeface="Arita Buri Medium Bold" charset="0"/>
              </a:endParaRPr>
            </a:p>
          </p:txBody>
        </p:sp>
        <p:sp>
          <p:nvSpPr>
            <p:cNvPr id="7" name="TextBox 7"/>
            <p:cNvSpPr txBox="1">
              <a:spLocks/>
            </p:cNvSpPr>
            <p:nvPr/>
          </p:nvSpPr>
          <p:spPr>
            <a:xfrm>
              <a:off x="1028700" y="4822190"/>
              <a:ext cx="8434070" cy="259778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4094"/>
                </a:lnSpc>
                <a:buFontTx/>
                <a:buNone/>
              </a:pPr>
              <a:r>
                <a:rPr lang="ko-KR" sz="2925" dirty="0">
                  <a:solidFill>
                    <a:srgbClr val="000000"/>
                  </a:solidFill>
                  <a:ea typeface="Seoul Namsan Condensed Light" charset="0"/>
                </a:rPr>
                <a:t>현재 대전의 이미지는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노잼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도시로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ko-KR" sz="2925" dirty="0">
                  <a:solidFill>
                    <a:srgbClr val="000000"/>
                  </a:solidFill>
                  <a:ea typeface="Seoul Namsan Condensed Light" charset="0"/>
                </a:rPr>
                <a:t>알려져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있는</a:t>
              </a:r>
              <a:r>
                <a:rPr lang="ko-KR" sz="2925" dirty="0">
                  <a:solidFill>
                    <a:srgbClr val="000000"/>
                  </a:solidFill>
                  <a:ea typeface="Seoul Namsan Condensed Light" charset="0"/>
                </a:rPr>
                <a:t>데요. 많은 사람들이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대전의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가보고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싶은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맛집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,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데이트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코스를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공유하고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후기를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나</a:t>
              </a:r>
              <a:r>
                <a:rPr lang="ko-KR" sz="2925" dirty="0">
                  <a:solidFill>
                    <a:srgbClr val="000000"/>
                  </a:solidFill>
                  <a:ea typeface="Seoul Namsan Condensed Light" charset="0"/>
                </a:rPr>
                <a:t>누면서 관광지로서의 대전으로 거듭났으면 좋겠다는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마음으로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DDju를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만들게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 </a:t>
              </a:r>
              <a:r>
                <a:rPr lang="en-US" sz="2925" dirty="0" err="1">
                  <a:solidFill>
                    <a:srgbClr val="000000"/>
                  </a:solidFill>
                  <a:ea typeface="Seoul Namsan Condensed Light" charset="0"/>
                </a:rPr>
                <a:t>되었습니다</a:t>
              </a:r>
              <a:r>
                <a:rPr lang="en-US" sz="2925" dirty="0">
                  <a:solidFill>
                    <a:srgbClr val="000000"/>
                  </a:solidFill>
                  <a:ea typeface="Seoul Namsan Condensed Light" charset="0"/>
                </a:rPr>
                <a:t>. </a:t>
              </a:r>
              <a:endParaRPr lang="ko-KR" altLang="en-US" sz="2925" dirty="0">
                <a:solidFill>
                  <a:srgbClr val="000000"/>
                </a:solidFill>
                <a:ea typeface="Seoul Namsan Condensed Light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544435"/>
            <a:ext cx="323850" cy="323850"/>
            <a:chOff x="1028700" y="7544435"/>
            <a:chExt cx="323850" cy="323850"/>
          </a:xfrm>
        </p:grpSpPr>
        <p:sp>
          <p:nvSpPr>
            <p:cNvPr id="3" name="Freeform 3"/>
            <p:cNvSpPr/>
            <p:nvPr/>
          </p:nvSpPr>
          <p:spPr>
            <a:xfrm>
              <a:off x="1028700" y="7544435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314950" y="7534910"/>
            <a:ext cx="323850" cy="323850"/>
            <a:chOff x="5314950" y="7534910"/>
            <a:chExt cx="323850" cy="323850"/>
          </a:xfrm>
        </p:grpSpPr>
        <p:sp>
          <p:nvSpPr>
            <p:cNvPr id="5" name="Freeform 5"/>
            <p:cNvSpPr/>
            <p:nvPr/>
          </p:nvSpPr>
          <p:spPr>
            <a:xfrm>
              <a:off x="5314950" y="753491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603740" y="7525385"/>
            <a:ext cx="323850" cy="323850"/>
            <a:chOff x="9603740" y="7525385"/>
            <a:chExt cx="323850" cy="323850"/>
          </a:xfrm>
        </p:grpSpPr>
        <p:sp>
          <p:nvSpPr>
            <p:cNvPr id="7" name="Freeform 7"/>
            <p:cNvSpPr/>
            <p:nvPr/>
          </p:nvSpPr>
          <p:spPr>
            <a:xfrm>
              <a:off x="9603740" y="7525385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sp>
        <p:nvSpPr>
          <p:cNvPr id="8" name="AutoShape 8"/>
          <p:cNvSpPr/>
          <p:nvPr/>
        </p:nvSpPr>
        <p:spPr>
          <a:xfrm flipV="1">
            <a:off x="1352550" y="7696835"/>
            <a:ext cx="15906750" cy="9525"/>
          </a:xfrm>
          <a:prstGeom prst="line">
            <a:avLst/>
          </a:prstGeom>
          <a:ln w="19050" cap="flat">
            <a:solidFill>
              <a:srgbClr val="9B48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3728065" y="7515860"/>
            <a:ext cx="323850" cy="323850"/>
            <a:chOff x="13728065" y="7515860"/>
            <a:chExt cx="323850" cy="323850"/>
          </a:xfrm>
        </p:grpSpPr>
        <p:sp>
          <p:nvSpPr>
            <p:cNvPr id="10" name="Freeform 10"/>
            <p:cNvSpPr/>
            <p:nvPr/>
          </p:nvSpPr>
          <p:spPr>
            <a:xfrm>
              <a:off x="13728065" y="7515860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B481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436370"/>
            <a:ext cx="3256915" cy="1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  <a:spcBef>
                <a:spcPct val="0"/>
              </a:spcBef>
            </a:pPr>
            <a:r>
              <a:rPr lang="en-US" sz="13548" spc="-270" dirty="0" err="1">
                <a:solidFill>
                  <a:srgbClr val="9B4819"/>
                </a:solidFill>
                <a:ea typeface="Arita Buri Medium Bold"/>
              </a:rPr>
              <a:t>기획</a:t>
            </a:r>
            <a:r>
              <a:rPr lang="en-US" sz="13548" spc="-270" dirty="0">
                <a:solidFill>
                  <a:srgbClr val="9B4819"/>
                </a:solidFill>
                <a:ea typeface="Arita Buri Medium Bold"/>
              </a:rPr>
              <a:t>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654675"/>
            <a:ext cx="3364865" cy="1117559"/>
            <a:chOff x="1028700" y="5654675"/>
            <a:chExt cx="3364865" cy="1117559"/>
          </a:xfrm>
        </p:grpSpPr>
        <p:sp>
          <p:nvSpPr>
            <p:cNvPr id="13" name="TextBox 13"/>
            <p:cNvSpPr txBox="1"/>
            <p:nvPr/>
          </p:nvSpPr>
          <p:spPr>
            <a:xfrm>
              <a:off x="1028700" y="5654675"/>
              <a:ext cx="3364865" cy="442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8"/>
                </a:lnSpc>
              </a:pPr>
              <a:r>
                <a:rPr lang="en-US" sz="3200" dirty="0">
                  <a:solidFill>
                    <a:srgbClr val="000000"/>
                  </a:solidFill>
                  <a:latin typeface="Arita Buri Medium"/>
                </a:rPr>
                <a:t>2023년 8월 초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28700" y="6474460"/>
              <a:ext cx="3364865" cy="297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460"/>
                </a:lnSpc>
              </a:pPr>
              <a:r>
                <a:rPr lang="en-US" sz="205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</a:t>
              </a:r>
              <a:r>
                <a:rPr lang="en-US" sz="20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</a:t>
              </a:r>
              <a:r>
                <a:rPr lang="en-US" sz="20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sz="205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Figma</a:t>
              </a:r>
              <a:r>
                <a:rPr lang="en-US" sz="20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en-US" sz="205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</a:t>
              </a:r>
              <a:endParaRPr lang="en-US" sz="2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17490" y="5654675"/>
            <a:ext cx="3364865" cy="1104928"/>
            <a:chOff x="5317490" y="5654675"/>
            <a:chExt cx="3364865" cy="1104928"/>
          </a:xfrm>
        </p:grpSpPr>
        <p:sp>
          <p:nvSpPr>
            <p:cNvPr id="16" name="TextBox 16"/>
            <p:cNvSpPr txBox="1"/>
            <p:nvPr/>
          </p:nvSpPr>
          <p:spPr>
            <a:xfrm>
              <a:off x="5317490" y="5654675"/>
              <a:ext cx="3364865" cy="442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ta Buri Medium"/>
                </a:rPr>
                <a:t>2023년 8월 </a:t>
              </a:r>
              <a:r>
                <a:rPr lang="en-US" sz="3200" dirty="0" err="1">
                  <a:solidFill>
                    <a:srgbClr val="000000"/>
                  </a:solidFill>
                  <a:latin typeface="Arita Buri Medium"/>
                </a:rPr>
                <a:t>중반</a:t>
              </a:r>
              <a:endParaRPr lang="en-US" sz="3200" dirty="0">
                <a:solidFill>
                  <a:srgbClr val="000000"/>
                </a:solidFill>
                <a:latin typeface="Arita Buri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317490" y="6474460"/>
              <a:ext cx="3364865" cy="285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마크업</a:t>
              </a:r>
              <a:r>
                <a:rPr lang="en-US" sz="205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및 </a:t>
              </a:r>
              <a:r>
                <a:rPr lang="en-US" sz="205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스타일링</a:t>
              </a:r>
              <a:endParaRPr lang="en-US" sz="20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94435" y="5654675"/>
            <a:ext cx="3364865" cy="1104928"/>
            <a:chOff x="13894435" y="5654675"/>
            <a:chExt cx="3364865" cy="1104928"/>
          </a:xfrm>
        </p:grpSpPr>
        <p:sp>
          <p:nvSpPr>
            <p:cNvPr id="19" name="TextBox 19"/>
            <p:cNvSpPr txBox="1"/>
            <p:nvPr/>
          </p:nvSpPr>
          <p:spPr>
            <a:xfrm>
              <a:off x="13894435" y="5654675"/>
              <a:ext cx="3364865" cy="442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ta Buri Medium"/>
                </a:rPr>
                <a:t>2023년 9월 초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94435" y="6474460"/>
              <a:ext cx="3364865" cy="285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마무리</a:t>
              </a:r>
              <a:r>
                <a:rPr lang="en-US" sz="205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및 PPT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05645" y="5654675"/>
            <a:ext cx="3729355" cy="1104928"/>
            <a:chOff x="9605645" y="5654675"/>
            <a:chExt cx="3729355" cy="1104928"/>
          </a:xfrm>
        </p:grpSpPr>
        <p:sp>
          <p:nvSpPr>
            <p:cNvPr id="22" name="TextBox 22"/>
            <p:cNvSpPr txBox="1"/>
            <p:nvPr/>
          </p:nvSpPr>
          <p:spPr>
            <a:xfrm>
              <a:off x="9605645" y="5654675"/>
              <a:ext cx="3364865" cy="442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8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Arita Buri Medium"/>
                </a:rPr>
                <a:t>2023년 8월 말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605645" y="6474460"/>
              <a:ext cx="3729355" cy="2851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460"/>
                </a:lnSpc>
                <a:spcBef>
                  <a:spcPct val="0"/>
                </a:spcBef>
              </a:pPr>
              <a:r>
                <a:rPr lang="en-US" sz="205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각 </a:t>
              </a:r>
              <a:r>
                <a:rPr lang="en-US" sz="205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페이지</a:t>
              </a:r>
              <a:r>
                <a:rPr lang="en-US" sz="205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필요한</a:t>
              </a:r>
              <a:r>
                <a:rPr lang="en-US" sz="205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기능</a:t>
              </a:r>
              <a:r>
                <a:rPr lang="en-US" sz="205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05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구현</a:t>
              </a:r>
              <a:endParaRPr lang="en-US" sz="205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>
            <a:off x="8348345" y="1698625"/>
            <a:ext cx="5379720" cy="772795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3" y="0"/>
                </a:lnTo>
                <a:lnTo>
                  <a:pt x="5379493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>
            <a:spLocks/>
          </p:cNvSpPr>
          <p:nvPr/>
        </p:nvSpPr>
        <p:spPr>
          <a:xfrm>
            <a:off x="4285615" y="2058670"/>
            <a:ext cx="4015105" cy="69215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ts val="5444"/>
              </a:lnSpc>
              <a:spcBef>
                <a:spcPct val="0"/>
              </a:spcBef>
              <a:buFontTx/>
              <a:buNone/>
            </a:pPr>
            <a:r>
              <a:rPr lang="en-US" sz="6045" spc="-110" dirty="0">
                <a:solidFill>
                  <a:srgbClr val="9B4819"/>
                </a:solidFill>
                <a:latin typeface="Arita Buri Medium Bold" charset="0"/>
              </a:rPr>
              <a:t>-</a:t>
            </a:r>
            <a:r>
              <a:rPr lang="en-US" sz="6045" spc="-110" dirty="0" err="1">
                <a:solidFill>
                  <a:srgbClr val="9B4819"/>
                </a:solidFill>
                <a:latin typeface="Arita Buri Medium Bold" charset="0"/>
              </a:rPr>
              <a:t>타임라인</a:t>
            </a:r>
            <a:r>
              <a:rPr lang="ko-KR" sz="6045" spc="-110" dirty="0">
                <a:solidFill>
                  <a:srgbClr val="9B4819"/>
                </a:solidFill>
                <a:latin typeface="Arita Buri Medium Bold" charset="0"/>
              </a:rPr>
              <a:t>-</a:t>
            </a:r>
            <a:endParaRPr lang="ko-KR" altLang="en-US" sz="6045" dirty="0">
              <a:solidFill>
                <a:srgbClr val="9B4819"/>
              </a:solidFill>
              <a:latin typeface="Arita Buri Medium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712845" y="29210"/>
            <a:ext cx="0" cy="10257790"/>
          </a:xfrm>
          <a:prstGeom prst="line">
            <a:avLst/>
          </a:prstGeom>
          <a:ln w="9525" cap="rnd">
            <a:solidFill>
              <a:srgbClr val="BD8F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530725" y="276225"/>
            <a:ext cx="4037965" cy="2271395"/>
          </a:xfrm>
          <a:custGeom>
            <a:avLst/>
            <a:gdLst/>
            <a:ahLst/>
            <a:cxnLst/>
            <a:rect l="l" t="t" r="r" b="b"/>
            <a:pathLst>
              <a:path w="4037955" h="2271350">
                <a:moveTo>
                  <a:pt x="0" y="0"/>
                </a:moveTo>
                <a:lnTo>
                  <a:pt x="4037955" y="0"/>
                </a:lnTo>
                <a:lnTo>
                  <a:pt x="4037955" y="2271350"/>
                </a:lnTo>
                <a:lnTo>
                  <a:pt x="0" y="2271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55080" y="2715895"/>
            <a:ext cx="1433195" cy="1901825"/>
          </a:xfrm>
          <a:custGeom>
            <a:avLst/>
            <a:gdLst/>
            <a:ahLst/>
            <a:cxnLst/>
            <a:rect l="l" t="t" r="r" b="b"/>
            <a:pathLst>
              <a:path w="1433028" h="1902102">
                <a:moveTo>
                  <a:pt x="0" y="0"/>
                </a:moveTo>
                <a:lnTo>
                  <a:pt x="1433027" y="0"/>
                </a:lnTo>
                <a:lnTo>
                  <a:pt x="1433027" y="1902102"/>
                </a:lnTo>
                <a:lnTo>
                  <a:pt x="0" y="190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6765" r="-43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30725" y="2715895"/>
            <a:ext cx="1610995" cy="1901825"/>
          </a:xfrm>
          <a:custGeom>
            <a:avLst/>
            <a:gdLst/>
            <a:ahLst/>
            <a:cxnLst/>
            <a:rect l="l" t="t" r="r" b="b"/>
            <a:pathLst>
              <a:path w="1611252" h="1902102">
                <a:moveTo>
                  <a:pt x="0" y="0"/>
                </a:moveTo>
                <a:lnTo>
                  <a:pt x="1611252" y="0"/>
                </a:lnTo>
                <a:lnTo>
                  <a:pt x="1611252" y="1902102"/>
                </a:lnTo>
                <a:lnTo>
                  <a:pt x="0" y="1902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22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80070" y="2890520"/>
            <a:ext cx="2600960" cy="1551940"/>
          </a:xfrm>
          <a:custGeom>
            <a:avLst/>
            <a:gdLst/>
            <a:ahLst/>
            <a:cxnLst/>
            <a:rect l="l" t="t" r="r" b="b"/>
            <a:pathLst>
              <a:path w="2600949" h="1552150">
                <a:moveTo>
                  <a:pt x="0" y="0"/>
                </a:moveTo>
                <a:lnTo>
                  <a:pt x="2600949" y="0"/>
                </a:lnTo>
                <a:lnTo>
                  <a:pt x="2600949" y="1552150"/>
                </a:lnTo>
                <a:lnTo>
                  <a:pt x="0" y="1552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522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85310" y="5138420"/>
            <a:ext cx="1817370" cy="1817370"/>
          </a:xfrm>
          <a:custGeom>
            <a:avLst/>
            <a:gdLst/>
            <a:ahLst/>
            <a:cxnLst/>
            <a:rect l="l" t="t" r="r" b="b"/>
            <a:pathLst>
              <a:path w="1817462" h="1817462">
                <a:moveTo>
                  <a:pt x="0" y="0"/>
                </a:moveTo>
                <a:lnTo>
                  <a:pt x="1817462" y="0"/>
                </a:lnTo>
                <a:lnTo>
                  <a:pt x="1817462" y="1817463"/>
                </a:lnTo>
                <a:lnTo>
                  <a:pt x="0" y="1817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57645" y="5046345"/>
            <a:ext cx="1845945" cy="1909445"/>
          </a:xfrm>
          <a:custGeom>
            <a:avLst/>
            <a:gdLst/>
            <a:ahLst/>
            <a:cxnLst/>
            <a:rect l="l" t="t" r="r" b="b"/>
            <a:pathLst>
              <a:path w="1845862" h="1909240">
                <a:moveTo>
                  <a:pt x="0" y="0"/>
                </a:moveTo>
                <a:lnTo>
                  <a:pt x="1845862" y="0"/>
                </a:lnTo>
                <a:lnTo>
                  <a:pt x="1845862" y="1909240"/>
                </a:lnTo>
                <a:lnTo>
                  <a:pt x="0" y="1909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053" r="-8552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81780" y="7384415"/>
            <a:ext cx="5784850" cy="2313940"/>
          </a:xfrm>
          <a:custGeom>
            <a:avLst/>
            <a:gdLst/>
            <a:ahLst/>
            <a:cxnLst/>
            <a:rect l="l" t="t" r="r" b="b"/>
            <a:pathLst>
              <a:path w="5785144" h="2314058">
                <a:moveTo>
                  <a:pt x="0" y="0"/>
                </a:moveTo>
                <a:lnTo>
                  <a:pt x="5785144" y="0"/>
                </a:lnTo>
                <a:lnTo>
                  <a:pt x="5785144" y="2314057"/>
                </a:lnTo>
                <a:lnTo>
                  <a:pt x="0" y="2314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29215" y="7762875"/>
            <a:ext cx="5782945" cy="1556385"/>
          </a:xfrm>
          <a:custGeom>
            <a:avLst/>
            <a:gdLst/>
            <a:ahLst/>
            <a:cxnLst/>
            <a:rect l="l" t="t" r="r" b="b"/>
            <a:pathLst>
              <a:path w="5783126" h="1556625">
                <a:moveTo>
                  <a:pt x="0" y="0"/>
                </a:moveTo>
                <a:lnTo>
                  <a:pt x="5783127" y="0"/>
                </a:lnTo>
                <a:lnTo>
                  <a:pt x="5783127" y="1556625"/>
                </a:lnTo>
                <a:lnTo>
                  <a:pt x="0" y="15566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>
            <a:spLocks/>
          </p:cNvSpPr>
          <p:nvPr/>
        </p:nvSpPr>
        <p:spPr>
          <a:xfrm>
            <a:off x="1180465" y="1255395"/>
            <a:ext cx="1520190" cy="427990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8349"/>
              </a:lnSpc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ea typeface="Arita Buri Medium Bold" charset="0"/>
              </a:rPr>
              <a:t>개</a:t>
            </a:r>
            <a:endParaRPr lang="ko-KR" altLang="en-US" sz="8345" dirty="0">
              <a:solidFill>
                <a:srgbClr val="BD8F53"/>
              </a:solidFill>
              <a:ea typeface="Arita Buri Medium Bold" charset="0"/>
            </a:endParaRPr>
          </a:p>
          <a:p>
            <a:pPr marL="0" indent="0" latinLnBrk="0">
              <a:lnSpc>
                <a:spcPts val="8349"/>
              </a:lnSpc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ea typeface="Arita Buri Medium Bold" charset="0"/>
              </a:rPr>
              <a:t>발</a:t>
            </a:r>
            <a:endParaRPr lang="ko-KR" altLang="en-US" sz="8345" dirty="0">
              <a:solidFill>
                <a:srgbClr val="BD8F53"/>
              </a:solidFill>
              <a:ea typeface="Arita Buri Medium Bold" charset="0"/>
            </a:endParaRPr>
          </a:p>
          <a:p>
            <a:pPr marL="0" indent="0" latinLnBrk="0">
              <a:lnSpc>
                <a:spcPts val="8349"/>
              </a:lnSpc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ea typeface="Arita Buri Medium Bold" charset="0"/>
              </a:rPr>
              <a:t>환</a:t>
            </a:r>
            <a:endParaRPr lang="ko-KR" altLang="en-US" sz="8345" dirty="0">
              <a:solidFill>
                <a:srgbClr val="BD8F53"/>
              </a:solidFill>
              <a:ea typeface="Arita Buri Medium Bold" charset="0"/>
            </a:endParaRPr>
          </a:p>
          <a:p>
            <a:pPr marL="0" indent="0" algn="l" latinLnBrk="0">
              <a:lnSpc>
                <a:spcPts val="8349"/>
              </a:lnSpc>
              <a:spcBef>
                <a:spcPct val="0"/>
              </a:spcBef>
              <a:buFontTx/>
              <a:buNone/>
            </a:pPr>
            <a:r>
              <a:rPr lang="en-US" sz="8345" spc="-160" dirty="0">
                <a:solidFill>
                  <a:srgbClr val="BD8F53"/>
                </a:solidFill>
                <a:ea typeface="Arita Buri Medium Bold" charset="0"/>
              </a:rPr>
              <a:t>경</a:t>
            </a:r>
            <a:endParaRPr lang="ko-KR" altLang="en-US" sz="8345" dirty="0">
              <a:solidFill>
                <a:srgbClr val="BD8F53"/>
              </a:solidFill>
              <a:ea typeface="Arita Buri Medium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5375" y="1671955"/>
            <a:ext cx="5379720" cy="772795"/>
          </a:xfrm>
          <a:custGeom>
            <a:avLst/>
            <a:gdLst/>
            <a:ahLst/>
            <a:cxnLst/>
            <a:rect l="l" t="t" r="r" b="b"/>
            <a:pathLst>
              <a:path w="5379494" h="772691">
                <a:moveTo>
                  <a:pt x="0" y="0"/>
                </a:moveTo>
                <a:lnTo>
                  <a:pt x="5379493" y="0"/>
                </a:lnTo>
                <a:lnTo>
                  <a:pt x="5379493" y="772691"/>
                </a:lnTo>
                <a:lnTo>
                  <a:pt x="0" y="77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p14="http://schemas.microsoft.com/office/powerpoint/2010/main"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409700"/>
            <a:ext cx="7886700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2193"/>
              </a:lnSpc>
              <a:spcBef>
                <a:spcPct val="0"/>
              </a:spcBef>
            </a:pPr>
            <a:r>
              <a:rPr lang="en-US" sz="13548" spc="-270" dirty="0" err="1">
                <a:solidFill>
                  <a:srgbClr val="9B4819"/>
                </a:solidFill>
                <a:ea typeface="Arita Buri Medium Bold"/>
              </a:rPr>
              <a:t>기능</a:t>
            </a:r>
            <a:r>
              <a:rPr lang="en-US" sz="13548" spc="-270" dirty="0">
                <a:solidFill>
                  <a:srgbClr val="9B4819"/>
                </a:solidFill>
                <a:ea typeface="Arita Buri Medium Bold"/>
              </a:rPr>
              <a:t> </a:t>
            </a:r>
            <a:r>
              <a:rPr lang="en-US" sz="13548" spc="-270" dirty="0" err="1">
                <a:solidFill>
                  <a:srgbClr val="9B4819"/>
                </a:solidFill>
                <a:ea typeface="Arita Buri Medium Bold"/>
              </a:rPr>
              <a:t>소개</a:t>
            </a:r>
            <a:endParaRPr lang="en-US" sz="13548" spc="-270" dirty="0">
              <a:solidFill>
                <a:srgbClr val="9B4819"/>
              </a:solidFill>
              <a:ea typeface="Arita Buri Medium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802765" y="5076190"/>
            <a:ext cx="15456535" cy="4506595"/>
            <a:chOff x="1802765" y="5076190"/>
            <a:chExt cx="15456535" cy="4506595"/>
          </a:xfrm>
        </p:grpSpPr>
        <p:sp>
          <p:nvSpPr>
            <p:cNvPr id="5" name="Freeform 5"/>
            <p:cNvSpPr>
              <a:spLocks/>
            </p:cNvSpPr>
            <p:nvPr/>
          </p:nvSpPr>
          <p:spPr>
            <a:xfrm>
              <a:off x="2058035" y="5076190"/>
              <a:ext cx="1017270" cy="904240"/>
            </a:xfrm>
            <a:custGeom>
              <a:avLst/>
              <a:gdLst>
                <a:gd name="TX0" fmla="*/ 0 w 1355519"/>
                <a:gd name="TY0" fmla="*/ 0 h 1205180"/>
                <a:gd name="TX1" fmla="*/ 1355518 w 1355519"/>
                <a:gd name="TY1" fmla="*/ 0 h 1205180"/>
                <a:gd name="TX2" fmla="*/ 1355518 w 1355519"/>
                <a:gd name="TY2" fmla="*/ 1205179 h 1205180"/>
                <a:gd name="TX3" fmla="*/ 0 w 1355519"/>
                <a:gd name="TY3" fmla="*/ 1205179 h 1205180"/>
                <a:gd name="TX4" fmla="*/ 0 w 1355519"/>
                <a:gd name="TY4" fmla="*/ 0 h 12051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355519" h="1205180">
                  <a:moveTo>
                    <a:pt x="0" y="0"/>
                  </a:moveTo>
                  <a:lnTo>
                    <a:pt x="1355518" y="0"/>
                  </a:lnTo>
                  <a:lnTo>
                    <a:pt x="1355518" y="1205179"/>
                  </a:lnTo>
                  <a:lnTo>
                    <a:pt x="0" y="12051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6" name="TextBox 6"/>
            <p:cNvSpPr txBox="1">
              <a:spLocks/>
            </p:cNvSpPr>
            <p:nvPr/>
          </p:nvSpPr>
          <p:spPr>
            <a:xfrm>
              <a:off x="1802765" y="6392545"/>
              <a:ext cx="4584700" cy="44640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3200"/>
                </a:lnSpc>
                <a:spcBef>
                  <a:spcPct val="0"/>
                </a:spcBef>
                <a:buFontTx/>
                <a:buNone/>
              </a:pPr>
              <a:r>
                <a:rPr lang="en-US" sz="3200">
                  <a:solidFill>
                    <a:srgbClr val="000000"/>
                  </a:solidFill>
                  <a:ea typeface="Arita Buri Medium" charset="0"/>
                </a:rPr>
                <a:t>메인 페이지</a:t>
              </a:r>
              <a:endParaRPr lang="ko-KR" altLang="en-US" sz="3200">
                <a:solidFill>
                  <a:srgbClr val="000000"/>
                </a:solidFill>
                <a:ea typeface="Arita Buri Medium" charset="0"/>
              </a:endParaRPr>
            </a:p>
          </p:txBody>
        </p:sp>
        <p:sp>
          <p:nvSpPr>
            <p:cNvPr id="7" name="TextBox 7"/>
            <p:cNvSpPr txBox="1">
              <a:spLocks/>
            </p:cNvSpPr>
            <p:nvPr/>
          </p:nvSpPr>
          <p:spPr>
            <a:xfrm>
              <a:off x="1802765" y="7092315"/>
              <a:ext cx="4584700" cy="133540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검색창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날씨,미세먼지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API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코스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슬라이드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spcBef>
                  <a:spcPct val="0"/>
                </a:spcBef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클릭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시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상세페이지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이동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>
            <a:xfrm>
              <a:off x="6915150" y="5076190"/>
              <a:ext cx="1167765" cy="904240"/>
            </a:xfrm>
            <a:custGeom>
              <a:avLst/>
              <a:gdLst>
                <a:gd name="TX0" fmla="*/ 0 w 1555983"/>
                <a:gd name="TY0" fmla="*/ 0 h 1205180"/>
                <a:gd name="TX1" fmla="*/ 1555983 w 1555983"/>
                <a:gd name="TY1" fmla="*/ 0 h 1205180"/>
                <a:gd name="TX2" fmla="*/ 1555983 w 1555983"/>
                <a:gd name="TY2" fmla="*/ 1205179 h 1205180"/>
                <a:gd name="TX3" fmla="*/ 0 w 1555983"/>
                <a:gd name="TY3" fmla="*/ 1205179 h 1205180"/>
                <a:gd name="TX4" fmla="*/ 0 w 1555983"/>
                <a:gd name="TY4" fmla="*/ 0 h 120518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555983" h="1205180">
                  <a:moveTo>
                    <a:pt x="0" y="0"/>
                  </a:moveTo>
                  <a:lnTo>
                    <a:pt x="1555983" y="0"/>
                  </a:lnTo>
                  <a:lnTo>
                    <a:pt x="1555983" y="1205179"/>
                  </a:lnTo>
                  <a:lnTo>
                    <a:pt x="0" y="12051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9" name="TextBox 9"/>
            <p:cNvSpPr txBox="1">
              <a:spLocks/>
            </p:cNvSpPr>
            <p:nvPr/>
          </p:nvSpPr>
          <p:spPr>
            <a:xfrm>
              <a:off x="6915150" y="6445885"/>
              <a:ext cx="4584700" cy="44640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3200"/>
                </a:lnSpc>
                <a:buFontTx/>
                <a:buNone/>
              </a:pPr>
              <a:r>
                <a:rPr lang="en-US" sz="3200">
                  <a:solidFill>
                    <a:srgbClr val="000000"/>
                  </a:solidFill>
                  <a:ea typeface="Arita Buri Medium" charset="0"/>
                </a:rPr>
                <a:t>서브 페이지</a:t>
              </a:r>
              <a:endParaRPr lang="ko-KR" altLang="en-US" sz="3200">
                <a:solidFill>
                  <a:srgbClr val="000000"/>
                </a:solidFill>
                <a:ea typeface="Arita Buri Medium" charset="0"/>
              </a:endParaRPr>
            </a:p>
          </p:txBody>
        </p:sp>
        <p:sp>
          <p:nvSpPr>
            <p:cNvPr id="10" name="TextBox 10"/>
            <p:cNvSpPr txBox="1">
              <a:spLocks/>
            </p:cNvSpPr>
            <p:nvPr/>
          </p:nvSpPr>
          <p:spPr>
            <a:xfrm>
              <a:off x="6915150" y="7247255"/>
              <a:ext cx="4584700" cy="233616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지도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API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AOS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글자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zoom-in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오픈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API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(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데이터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가져오기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및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파싱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바인딩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)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후기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별점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코스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사진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클릭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시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데이터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내용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변경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algn="l" latinLnBrk="0">
                <a:lnSpc>
                  <a:spcPts val="2596"/>
                </a:lnSpc>
                <a:spcBef>
                  <a:spcPct val="0"/>
                </a:spcBef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공유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(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페이지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링크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복사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)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>
            <a:xfrm>
              <a:off x="12675235" y="5076190"/>
              <a:ext cx="873760" cy="873760"/>
            </a:xfrm>
            <a:custGeom>
              <a:avLst/>
              <a:gdLst>
                <a:gd name="TX0" fmla="*/ 0 w 1163746"/>
                <a:gd name="TY0" fmla="*/ 0 h 1163746"/>
                <a:gd name="TX1" fmla="*/ 1163745 w 1163746"/>
                <a:gd name="TY1" fmla="*/ 0 h 1163746"/>
                <a:gd name="TX2" fmla="*/ 1163745 w 1163746"/>
                <a:gd name="TY2" fmla="*/ 1163745 h 1163746"/>
                <a:gd name="TX3" fmla="*/ 0 w 1163746"/>
                <a:gd name="TY3" fmla="*/ 1163745 h 1163746"/>
                <a:gd name="TX4" fmla="*/ 0 w 1163746"/>
                <a:gd name="TY4" fmla="*/ 0 h 11637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163746" h="1163746">
                  <a:moveTo>
                    <a:pt x="0" y="0"/>
                  </a:moveTo>
                  <a:lnTo>
                    <a:pt x="1163745" y="0"/>
                  </a:lnTo>
                  <a:lnTo>
                    <a:pt x="1163745" y="1163745"/>
                  </a:lnTo>
                  <a:lnTo>
                    <a:pt x="0" y="11637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 vert="horz" wrap="square" lIns="0" tIns="0" rIns="0" bIns="0" anchor="t">
              <a:noAutofit/>
            </a:bodyPr>
            <a:lstStyle/>
            <a:p>
              <a:pPr marL="0" indent="0"/>
              <a:endParaRPr lang="ko-KR" altLang="en-US"/>
            </a:p>
          </p:txBody>
        </p:sp>
        <p:sp>
          <p:nvSpPr>
            <p:cNvPr id="12" name="TextBox 12"/>
            <p:cNvSpPr txBox="1">
              <a:spLocks/>
            </p:cNvSpPr>
            <p:nvPr/>
          </p:nvSpPr>
          <p:spPr>
            <a:xfrm>
              <a:off x="12675235" y="6445885"/>
              <a:ext cx="4584700" cy="40703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algn="l" latinLnBrk="0">
                <a:lnSpc>
                  <a:spcPts val="3200"/>
                </a:lnSpc>
                <a:spcBef>
                  <a:spcPct val="0"/>
                </a:spcBef>
                <a:buFontTx/>
                <a:buNone/>
              </a:pPr>
              <a:r>
                <a:rPr lang="ko-KR" sz="3200">
                  <a:solidFill>
                    <a:srgbClr val="000000"/>
                  </a:solidFill>
                  <a:ea typeface="Arita Buri Medium" charset="0"/>
                </a:rPr>
                <a:t>사용자</a:t>
              </a:r>
              <a:endParaRPr lang="ko-KR" altLang="en-US" sz="3200">
                <a:solidFill>
                  <a:srgbClr val="000000"/>
                </a:solidFill>
                <a:ea typeface="Arita Buri Medium" charset="0"/>
              </a:endParaRPr>
            </a:p>
          </p:txBody>
        </p:sp>
        <p:sp>
          <p:nvSpPr>
            <p:cNvPr id="13" name="TextBox 13"/>
            <p:cNvSpPr txBox="1">
              <a:spLocks/>
            </p:cNvSpPr>
            <p:nvPr/>
          </p:nvSpPr>
          <p:spPr>
            <a:xfrm>
              <a:off x="12675235" y="7247255"/>
              <a:ext cx="4584700" cy="2002155"/>
            </a:xfrm>
            <a:prstGeom prst="rect">
              <a:avLst/>
            </a:prstGeom>
          </p:spPr>
          <p:txBody>
            <a:bodyPr vert="horz" wrap="square" lIns="0" tIns="0" rIns="0" bIns="0" numCol="1" anchor="t">
              <a:spAutoFit/>
            </a:bodyPr>
            <a:lstStyle/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회원가입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및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탈퇴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아이디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중복체크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로그인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로그아웃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아이디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비밀번호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수정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latinLnBrk="0">
                <a:lnSpc>
                  <a:spcPts val="2596"/>
                </a:lnSpc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마이페이지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찜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저장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  <a:p>
              <a:pPr marL="0" indent="0" algn="l" latinLnBrk="0">
                <a:lnSpc>
                  <a:spcPts val="2596"/>
                </a:lnSpc>
                <a:spcBef>
                  <a:spcPct val="0"/>
                </a:spcBef>
                <a:buFontTx/>
                <a:buNone/>
              </a:pP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후기</a:t>
              </a:r>
              <a:r>
                <a:rPr lang="en-US" sz="2200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작성</a:t>
              </a:r>
              <a:endParaRPr lang="ko-KR" altLang="en-US" sz="22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44798" y="429098"/>
            <a:ext cx="2404084" cy="2233613"/>
          </a:xfrm>
          <a:custGeom>
            <a:avLst/>
            <a:gdLst/>
            <a:ahLst/>
            <a:cxnLst/>
            <a:rect l="l" t="t" r="r" b="b"/>
            <a:pathLst>
              <a:path w="2404084" h="2233613">
                <a:moveTo>
                  <a:pt x="0" y="0"/>
                </a:moveTo>
                <a:lnTo>
                  <a:pt x="2404084" y="0"/>
                </a:lnTo>
                <a:lnTo>
                  <a:pt x="2404084" y="2233613"/>
                </a:lnTo>
                <a:lnTo>
                  <a:pt x="0" y="223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1164" y="3398520"/>
            <a:ext cx="4163111" cy="4941316"/>
            <a:chOff x="0" y="0"/>
            <a:chExt cx="5079686" cy="6588422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4299274"/>
              <a:ext cx="5079686" cy="50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dirty="0" err="1">
                  <a:solidFill>
                    <a:srgbClr val="000000"/>
                  </a:solidFill>
                  <a:ea typeface="Arita Buri Medium"/>
                </a:rPr>
                <a:t>최서우</a:t>
              </a:r>
              <a:endParaRPr lang="en-US" sz="2774" dirty="0">
                <a:solidFill>
                  <a:srgbClr val="000000"/>
                </a:solidFill>
                <a:ea typeface="Arita Buri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058259"/>
              <a:ext cx="5079686" cy="1530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메인페이지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(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슬라이드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),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zzim페이지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</a:p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about페이지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sidebar,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날씨api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반응형</a:t>
              </a:r>
              <a:endParaRPr lang="en-US" sz="1907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650271" y="3467100"/>
            <a:ext cx="2875160" cy="287514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182969" y="6640855"/>
            <a:ext cx="3809765" cy="36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</a:pPr>
            <a:r>
              <a:rPr lang="en-US" sz="2774" dirty="0" err="1">
                <a:solidFill>
                  <a:srgbClr val="000000"/>
                </a:solidFill>
                <a:ea typeface="Arita Buri Medium"/>
              </a:rPr>
              <a:t>고지은</a:t>
            </a:r>
            <a:endParaRPr lang="en-US" sz="2774" dirty="0">
              <a:solidFill>
                <a:srgbClr val="000000"/>
              </a:solidFill>
              <a:ea typeface="Arita Buri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67033" y="7250458"/>
            <a:ext cx="3809765" cy="55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907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section3, </a:t>
            </a:r>
            <a:r>
              <a:rPr lang="en-US" sz="1907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today페이지</a:t>
            </a:r>
            <a:r>
              <a:rPr lang="en-US" sz="1907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907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마크업</a:t>
            </a:r>
            <a:r>
              <a:rPr lang="en-US" sz="1907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및 </a:t>
            </a:r>
            <a:r>
              <a:rPr lang="en-US" sz="1907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스타일링</a:t>
            </a:r>
            <a:r>
              <a:rPr lang="en-US" sz="1907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contact, </a:t>
            </a:r>
            <a:r>
              <a:rPr lang="en-US" sz="1907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코스</a:t>
            </a:r>
            <a:r>
              <a:rPr lang="en-US" sz="1907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907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대전</a:t>
            </a:r>
            <a:r>
              <a:rPr lang="en-US" sz="1907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API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414774" y="3303242"/>
            <a:ext cx="3809765" cy="4973504"/>
            <a:chOff x="0" y="0"/>
            <a:chExt cx="5079686" cy="6631339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4299274"/>
              <a:ext cx="5079686" cy="50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dirty="0" err="1">
                  <a:solidFill>
                    <a:srgbClr val="000000"/>
                  </a:solidFill>
                  <a:ea typeface="Arita Buri Medium"/>
                </a:rPr>
                <a:t>오한나</a:t>
              </a:r>
              <a:endParaRPr lang="en-US" sz="2774" dirty="0">
                <a:solidFill>
                  <a:srgbClr val="000000"/>
                </a:solidFill>
                <a:ea typeface="Arita Buri Medium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58259"/>
              <a:ext cx="5079686" cy="157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디자인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(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Figma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),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header와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index section1,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장소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상세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설명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/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검색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페이지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관광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정보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API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가져오기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및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데이터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파싱</a:t>
              </a:r>
              <a:endParaRPr lang="en-US" sz="1907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77297" y="3303242"/>
            <a:ext cx="3809765" cy="4678552"/>
            <a:chOff x="0" y="0"/>
            <a:chExt cx="5079686" cy="6238070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623070" y="0"/>
              <a:ext cx="3833546" cy="3833531"/>
              <a:chOff x="0" y="0"/>
              <a:chExt cx="6350000" cy="63499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6924" r="-6924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0" y="4299274"/>
              <a:ext cx="5079686" cy="50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74"/>
                </a:lnSpc>
              </a:pPr>
              <a:r>
                <a:rPr lang="en-US" sz="2774" dirty="0" err="1">
                  <a:solidFill>
                    <a:srgbClr val="000000"/>
                  </a:solidFill>
                  <a:ea typeface="Arita Buri Medium"/>
                </a:rPr>
                <a:t>박지은</a:t>
              </a:r>
              <a:endParaRPr lang="en-US" sz="2774" dirty="0">
                <a:solidFill>
                  <a:srgbClr val="000000"/>
                </a:solidFill>
                <a:ea typeface="Arita Buri Medium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058259"/>
              <a:ext cx="5079686" cy="11798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1"/>
                </a:lnSpc>
              </a:pP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회원가입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로그인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ID/PW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찾기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,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코스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상세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설명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페이지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(map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api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) 및 </a:t>
              </a:r>
              <a:r>
                <a:rPr lang="en-US" sz="1907" dirty="0" err="1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index.html의</a:t>
              </a:r>
              <a:r>
                <a:rPr lang="en-US" sz="1907" dirty="0">
                  <a:solidFill>
                    <a:srgbClr val="000000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 footer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86588" y="1276350"/>
            <a:ext cx="14518486" cy="108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9"/>
              </a:lnSpc>
              <a:spcBef>
                <a:spcPct val="0"/>
              </a:spcBef>
            </a:pPr>
            <a:r>
              <a:rPr lang="en-US" sz="8799" spc="-175" dirty="0">
                <a:solidFill>
                  <a:srgbClr val="9B4819"/>
                </a:solidFill>
                <a:ea typeface="Arita Buri Medium Bold"/>
              </a:rPr>
              <a:t>팀 </a:t>
            </a:r>
            <a:r>
              <a:rPr lang="en-US" sz="8799" spc="-175" dirty="0" err="1">
                <a:solidFill>
                  <a:srgbClr val="9B4819"/>
                </a:solidFill>
                <a:ea typeface="Arita Buri Medium Bold"/>
              </a:rPr>
              <a:t>소개</a:t>
            </a:r>
            <a:endParaRPr lang="en-US" sz="8799" spc="-175" dirty="0">
              <a:solidFill>
                <a:srgbClr val="9B4819"/>
              </a:solidFill>
              <a:ea typeface="Arita Buri Medium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16330" y="7323455"/>
            <a:ext cx="2952750" cy="582930"/>
          </a:xfrm>
          <a:custGeom>
            <a:avLst/>
            <a:gdLst/>
            <a:ahLst/>
            <a:cxnLst/>
            <a:rect l="l" t="t" r="r" b="b"/>
            <a:pathLst>
              <a:path w="2952780" h="583174">
                <a:moveTo>
                  <a:pt x="0" y="0"/>
                </a:moveTo>
                <a:lnTo>
                  <a:pt x="2952780" y="0"/>
                </a:lnTo>
                <a:lnTo>
                  <a:pt x="2952780" y="583175"/>
                </a:lnTo>
                <a:lnTo>
                  <a:pt x="0" y="583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130675" y="3106420"/>
            <a:ext cx="9184005" cy="4799965"/>
            <a:chOff x="4130675" y="3106420"/>
            <a:chExt cx="9184005" cy="4799965"/>
          </a:xfrm>
        </p:grpSpPr>
        <p:sp>
          <p:nvSpPr>
            <p:cNvPr id="4" name="Freeform 4"/>
            <p:cNvSpPr/>
            <p:nvPr/>
          </p:nvSpPr>
          <p:spPr>
            <a:xfrm>
              <a:off x="5337175" y="3207385"/>
              <a:ext cx="6839585" cy="4098925"/>
            </a:xfrm>
            <a:custGeom>
              <a:avLst/>
              <a:gdLst/>
              <a:ahLst/>
              <a:cxnLst/>
              <a:rect l="l" t="t" r="r" b="b"/>
              <a:pathLst>
                <a:path w="14186915" h="8502396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3"/>
              <a:stretch>
                <a:fillRect l="-1986" t="-41776" r="-50383" b="-2761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130675" y="3106420"/>
              <a:ext cx="9184005" cy="4799965"/>
            </a:xfrm>
            <a:custGeom>
              <a:avLst/>
              <a:gdLst/>
              <a:ahLst/>
              <a:cxnLst/>
              <a:rect l="l" t="t" r="r" b="b"/>
              <a:pathLst>
                <a:path w="19050000" h="99568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4"/>
              <a:stretch>
                <a:fillRect l="-15" r="-1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142990" y="5686425"/>
            <a:ext cx="5824220" cy="38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912"/>
              </a:lnSpc>
              <a:spcBef>
                <a:spcPct val="0"/>
              </a:spcBef>
            </a:pPr>
            <a:r>
              <a:rPr lang="en-US" sz="2647" spc="-52" dirty="0">
                <a:solidFill>
                  <a:srgbClr val="FFFFFF"/>
                </a:solidFill>
                <a:latin typeface="Arita Buri Medium Bold"/>
              </a:rPr>
              <a:t>https://ddjuuu.du.r.appspot.com/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0220" y="3429000"/>
            <a:ext cx="514985" cy="43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74"/>
              </a:lnSpc>
              <a:spcBef>
                <a:spcPct val="0"/>
              </a:spcBef>
            </a:pPr>
            <a:r>
              <a:rPr lang="en-US" sz="3527" u="none" spc="-70">
                <a:solidFill>
                  <a:srgbClr val="FFFFFF"/>
                </a:solidFill>
                <a:latin typeface="Arita Buri Medium Bold"/>
              </a:rPr>
              <a:t>&amp;.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276350"/>
            <a:ext cx="10196195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  <a:spcBef>
                <a:spcPct val="0"/>
              </a:spcBef>
            </a:pPr>
            <a:r>
              <a:rPr lang="en-US" sz="8799" spc="-175" dirty="0" err="1">
                <a:solidFill>
                  <a:srgbClr val="BD8F53"/>
                </a:solidFill>
                <a:ea typeface="Arita Buri Medium Bold"/>
              </a:rPr>
              <a:t>시연</a:t>
            </a:r>
            <a:endParaRPr lang="en-US" sz="8799" spc="-175" dirty="0">
              <a:solidFill>
                <a:srgbClr val="BD8F53"/>
              </a:solidFill>
              <a:ea typeface="Arita Buri Medium Bold"/>
            </a:endParaRPr>
          </a:p>
        </p:txBody>
      </p:sp>
      <p:sp>
        <p:nvSpPr>
          <p:cNvPr id="9" name="TextBox 9"/>
          <p:cNvSpPr txBox="1">
            <a:spLocks/>
          </p:cNvSpPr>
          <p:nvPr/>
        </p:nvSpPr>
        <p:spPr>
          <a:xfrm>
            <a:off x="6489065" y="4291330"/>
            <a:ext cx="4735830" cy="62865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4892"/>
              </a:lnSpc>
              <a:spcBef>
                <a:spcPct val="0"/>
              </a:spcBef>
              <a:buFontTx/>
              <a:buNone/>
            </a:pPr>
            <a:r>
              <a:rPr lang="en-US" sz="4445" spc="-80" dirty="0" err="1">
                <a:solidFill>
                  <a:srgbClr val="FFFFFF"/>
                </a:solidFill>
                <a:latin typeface="Arita Buri Medium Bold" charset="0"/>
              </a:rPr>
              <a:t>DDju</a:t>
            </a:r>
            <a:r>
              <a:rPr lang="en-US" sz="4445" spc="-80" dirty="0">
                <a:solidFill>
                  <a:srgbClr val="FFFFFF"/>
                </a:solidFill>
                <a:latin typeface="Arita Buri Medium Bold" charset="0"/>
              </a:rPr>
              <a:t> 팀 </a:t>
            </a:r>
            <a:r>
              <a:rPr lang="en-US" sz="4445" spc="-80" dirty="0" err="1">
                <a:solidFill>
                  <a:srgbClr val="FFFFFF"/>
                </a:solidFill>
                <a:latin typeface="Arita Buri Medium Bold" charset="0"/>
              </a:rPr>
              <a:t>프로젝트</a:t>
            </a:r>
            <a:endParaRPr lang="ko-KR" altLang="en-US" sz="4445" dirty="0">
              <a:solidFill>
                <a:srgbClr val="FFFFFF"/>
              </a:solidFill>
              <a:latin typeface="Arita Buri Medium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>
            <a:spLocks/>
          </p:cNvSpPr>
          <p:nvPr/>
        </p:nvSpPr>
        <p:spPr>
          <a:xfrm>
            <a:off x="0" y="-213138"/>
            <a:ext cx="18284190" cy="4980940"/>
          </a:xfrm>
          <a:custGeom>
            <a:avLst/>
            <a:gdLst>
              <a:gd name="TX0" fmla="*/ 0 w 18283576"/>
              <a:gd name="TY0" fmla="*/ 0 h 5143501"/>
              <a:gd name="TX1" fmla="*/ 18283575 w 18283576"/>
              <a:gd name="TY1" fmla="*/ 0 h 5143501"/>
              <a:gd name="TX2" fmla="*/ 18283575 w 18283576"/>
              <a:gd name="TY2" fmla="*/ 5143500 h 5143501"/>
              <a:gd name="TX3" fmla="*/ 0 w 18283576"/>
              <a:gd name="TY3" fmla="*/ 5143500 h 5143501"/>
              <a:gd name="TX4" fmla="*/ 0 w 18283576"/>
              <a:gd name="TY4" fmla="*/ 0 h 514350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8283576" h="5143501">
                <a:moveTo>
                  <a:pt x="0" y="0"/>
                </a:moveTo>
                <a:lnTo>
                  <a:pt x="18283575" y="0"/>
                </a:lnTo>
                <a:lnTo>
                  <a:pt x="18283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 cstate="print">
              <a:alphaModFix amt="8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6000" t="-67000" r="-6000" b="-100000"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4" name="Freeform 4"/>
          <p:cNvSpPr>
            <a:spLocks/>
          </p:cNvSpPr>
          <p:nvPr/>
        </p:nvSpPr>
        <p:spPr>
          <a:xfrm>
            <a:off x="9768840" y="3805555"/>
            <a:ext cx="9079865" cy="6832600"/>
          </a:xfrm>
          <a:custGeom>
            <a:avLst/>
            <a:gdLst>
              <a:gd name="TX0" fmla="*/ 0 w 8123993"/>
              <a:gd name="TY0" fmla="*/ 0 h 5737571"/>
              <a:gd name="TX1" fmla="*/ 8123992 w 8123993"/>
              <a:gd name="TY1" fmla="*/ 0 h 5737571"/>
              <a:gd name="TX2" fmla="*/ 8123992 w 8123993"/>
              <a:gd name="TY2" fmla="*/ 5737570 h 5737571"/>
              <a:gd name="TX3" fmla="*/ 0 w 8123993"/>
              <a:gd name="TY3" fmla="*/ 5737570 h 5737571"/>
              <a:gd name="TX4" fmla="*/ 0 w 8123993"/>
              <a:gd name="TY4" fmla="*/ 0 h 573757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8123993" h="5737571">
                <a:moveTo>
                  <a:pt x="0" y="0"/>
                </a:moveTo>
                <a:lnTo>
                  <a:pt x="8123992" y="0"/>
                </a:lnTo>
                <a:lnTo>
                  <a:pt x="8123992" y="5737570"/>
                </a:lnTo>
                <a:lnTo>
                  <a:pt x="0" y="5737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5" name="Freeform 5"/>
          <p:cNvSpPr>
            <a:spLocks/>
          </p:cNvSpPr>
          <p:nvPr/>
        </p:nvSpPr>
        <p:spPr>
          <a:xfrm>
            <a:off x="-762000" y="3610610"/>
            <a:ext cx="11201400" cy="7552690"/>
          </a:xfrm>
          <a:custGeom>
            <a:avLst/>
            <a:gdLst>
              <a:gd name="TX0" fmla="*/ 0 w 9472528"/>
              <a:gd name="TY0" fmla="*/ 0 h 5647995"/>
              <a:gd name="TX1" fmla="*/ 9472527 w 9472528"/>
              <a:gd name="TY1" fmla="*/ 0 h 5647995"/>
              <a:gd name="TX2" fmla="*/ 9472527 w 9472528"/>
              <a:gd name="TY2" fmla="*/ 5647994 h 5647995"/>
              <a:gd name="TX3" fmla="*/ 0 w 9472528"/>
              <a:gd name="TY3" fmla="*/ 5647994 h 5647995"/>
              <a:gd name="TX4" fmla="*/ 0 w 9472528"/>
              <a:gd name="TY4" fmla="*/ 0 h 5647995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9472528" h="5647995">
                <a:moveTo>
                  <a:pt x="0" y="0"/>
                </a:moveTo>
                <a:lnTo>
                  <a:pt x="9472527" y="0"/>
                </a:lnTo>
                <a:lnTo>
                  <a:pt x="9472527" y="5647994"/>
                </a:lnTo>
                <a:lnTo>
                  <a:pt x="0" y="5647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32410" y="610235"/>
            <a:ext cx="8500745" cy="30968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latinLnBrk="0">
              <a:lnSpc>
                <a:spcPts val="12193"/>
              </a:lnSpc>
              <a:buFontTx/>
              <a:buNone/>
            </a:pPr>
            <a:r>
              <a:rPr lang="en-US" sz="9600" spc="-260" dirty="0" err="1">
                <a:solidFill>
                  <a:srgbClr val="F1EFEE"/>
                </a:solidFill>
                <a:ea typeface="Arita Buri Medium Bold" charset="0"/>
              </a:rPr>
              <a:t>프로젝트를</a:t>
            </a:r>
            <a:r>
              <a:rPr lang="en-US" sz="9600" spc="-260" dirty="0">
                <a:solidFill>
                  <a:srgbClr val="F1EFEE"/>
                </a:solidFill>
                <a:ea typeface="Arita Buri Medium Bold" charset="0"/>
              </a:rPr>
              <a:t> </a:t>
            </a:r>
            <a:endParaRPr lang="ko-KR" altLang="en-US" sz="9600" dirty="0">
              <a:solidFill>
                <a:srgbClr val="F1EFEE"/>
              </a:solidFill>
              <a:ea typeface="Arita Buri Medium Bold" charset="0"/>
            </a:endParaRPr>
          </a:p>
          <a:p>
            <a:pPr marL="0" indent="0" algn="l" latinLnBrk="0">
              <a:lnSpc>
                <a:spcPts val="12193"/>
              </a:lnSpc>
              <a:spcBef>
                <a:spcPct val="0"/>
              </a:spcBef>
              <a:buFontTx/>
              <a:buNone/>
            </a:pPr>
            <a:r>
              <a:rPr lang="en-US" sz="9600" spc="-260" dirty="0" err="1">
                <a:solidFill>
                  <a:srgbClr val="F1EFEE"/>
                </a:solidFill>
                <a:ea typeface="Arita Buri Medium Bold" charset="0"/>
              </a:rPr>
              <a:t>마치며</a:t>
            </a:r>
            <a:endParaRPr lang="ko-KR" altLang="en-US" sz="9600" dirty="0">
              <a:solidFill>
                <a:srgbClr val="F1EFEE"/>
              </a:solidFill>
              <a:ea typeface="Arita Buri Medium Bold" charset="0"/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>
          <a:xfrm flipH="1">
            <a:off x="-209550" y="3610610"/>
            <a:ext cx="2853055" cy="1651000"/>
          </a:xfrm>
          <a:custGeom>
            <a:avLst/>
            <a:gdLst>
              <a:gd name="TX0" fmla="*/ 4491661 w 4491662"/>
              <a:gd name="TY0" fmla="*/ 0 h 1641499"/>
              <a:gd name="TX1" fmla="*/ 0 w 4491662"/>
              <a:gd name="TY1" fmla="*/ 0 h 1641499"/>
              <a:gd name="TX2" fmla="*/ 0 w 4491662"/>
              <a:gd name="TY2" fmla="*/ 1641498 h 1641499"/>
              <a:gd name="TX3" fmla="*/ 4491661 w 4491662"/>
              <a:gd name="TY3" fmla="*/ 1641498 h 1641499"/>
              <a:gd name="TX4" fmla="*/ 4491661 w 4491662"/>
              <a:gd name="TY4" fmla="*/ 0 h 1641499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4491662" h="1641499">
                <a:moveTo>
                  <a:pt x="4491661" y="0"/>
                </a:moveTo>
                <a:lnTo>
                  <a:pt x="0" y="0"/>
                </a:lnTo>
                <a:lnTo>
                  <a:pt x="0" y="1641498"/>
                </a:lnTo>
                <a:lnTo>
                  <a:pt x="4491661" y="1641498"/>
                </a:lnTo>
                <a:lnTo>
                  <a:pt x="4491661" y="0"/>
                </a:lnTo>
                <a:close/>
              </a:path>
            </a:pathLst>
          </a:custGeom>
          <a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 lang="ko-KR" altLang="en-US"/>
          </a:p>
        </p:txBody>
      </p:sp>
      <p:sp>
        <p:nvSpPr>
          <p:cNvPr id="8" name="TextBox 8"/>
          <p:cNvSpPr txBox="1">
            <a:spLocks/>
          </p:cNvSpPr>
          <p:nvPr/>
        </p:nvSpPr>
        <p:spPr>
          <a:xfrm>
            <a:off x="3266757" y="4212079"/>
            <a:ext cx="6602730" cy="637097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처음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기획한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프로젝트는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'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대전의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온도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'.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모두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의견이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잘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맞아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팀원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중 한 명</a:t>
            </a:r>
            <a:r>
              <a:rPr lang="ko-KR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로고를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그리고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나머지가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노션에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자료를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공유하</a:t>
            </a:r>
            <a:r>
              <a:rPr lang="ko-KR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면서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각자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작업한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형태를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잡아갈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때는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없이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이대로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프로젝트를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마무리할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수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있을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줄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알았는데요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새로운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기술을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도입</a:t>
            </a:r>
            <a:r>
              <a:rPr lang="ko-KR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면서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생긴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변수와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가지각색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하나로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합치는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과정에서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수많은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오류가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발생하였고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최종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디자인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배치가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생각보다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어울리지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않는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등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원하는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결과물이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나오지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않았습니다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endParaRPr lang="ko-KR" altLang="en-US" sz="1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 algn="l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 algn="l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그래서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회의</a:t>
            </a:r>
            <a:r>
              <a:rPr lang="ko-KR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새롭게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시작해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보자는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쪽으로</a:t>
            </a:r>
            <a:r>
              <a:rPr lang="ko-KR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결정하고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한나님이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피그마로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선보인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디자인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기획안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'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DDju</a:t>
            </a:r>
            <a:r>
              <a:rPr lang="ko-KR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’를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토대로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2차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프로젝트에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돌입했습니다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이번에는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폴더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생성부터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파일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이름까지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하나하나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기획안에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맞춰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작업했고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순탄하게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마크업과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스타일링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기능을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채우기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시작하면서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전보다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체계적으로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작업할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수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있었습니다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 algn="l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 algn="l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앞에서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보셨다시피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'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DDju'의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가장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중요한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기능은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오픈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API를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이용해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자료를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가져와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배치하는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부분이었는데</a:t>
            </a:r>
            <a:r>
              <a:rPr lang="ko-KR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복잡한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설명과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적재적소에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배치해야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사이트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특성상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여러모로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어려움을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겪어야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했습니다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특히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MongoDB에서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파싱할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때는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가져온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오픈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API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한계로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적절한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횟수를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때까지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테스트를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반복하면서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고생해야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했고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파트에서도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MongoDB와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씨름했던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것을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보면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단순히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코딩하는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것보다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전체적인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환경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설정이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얼마나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중요한지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알 수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있는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프로젝트였습니다</a:t>
            </a:r>
            <a:r>
              <a:rPr lang="en-US" sz="1800" spc="-110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indent="0" algn="l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1800" dirty="0">
              <a:solidFill>
                <a:srgbClr val="FFFFFF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9" name="TextBox 9"/>
          <p:cNvSpPr txBox="1">
            <a:spLocks/>
          </p:cNvSpPr>
          <p:nvPr/>
        </p:nvSpPr>
        <p:spPr>
          <a:xfrm>
            <a:off x="11506200" y="5785569"/>
            <a:ext cx="5133975" cy="304698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/>
          <a:p>
            <a:pPr marL="0" indent="0" algn="l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문제가 생길 때마다 </a:t>
            </a:r>
            <a:r>
              <a:rPr lang="ko-KR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다함께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회의하고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메모하고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기록하고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다시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회의하고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참고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자료를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찾아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공유하면서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지금의 결과물을 만들었어요.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자기만의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방식으로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공부하고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생각해낸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아이디어를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공유해서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회의하는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모든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과정</a:t>
            </a:r>
            <a:r>
              <a:rPr lang="ko-KR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에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서로</a:t>
            </a:r>
            <a:r>
              <a:rPr lang="ko-KR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배려</a:t>
            </a:r>
            <a:r>
              <a:rPr lang="ko-KR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의견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조율</a:t>
            </a:r>
            <a:r>
              <a:rPr lang="ko-KR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하는 과정이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없었다면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지금과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같은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결과물도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없었을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거라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생각합니다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짧은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기간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함께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힘내준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팀원들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그리고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무엇보다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물심양면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도와주신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이예진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강사님께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감사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인사를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하고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sz="1800" spc="-110" dirty="0" err="1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싶습니다</a:t>
            </a:r>
            <a:r>
              <a:rPr lang="en-US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sz="1800" spc="-110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앞으로 오류를 수정하고 업데이트 해야 할 부분이 많은데, 지금까지 해왔던 것처럼 서로 협력하여 프로젝트를 완성할 예정입니다. 감사합니다.</a:t>
            </a:r>
            <a:endParaRPr lang="ko-KR" altLang="en-US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Pages>9</Pages>
  <Words>528</Words>
  <Characters>0</Characters>
  <Application>Microsoft Office PowerPoint</Application>
  <DocSecurity>0</DocSecurity>
  <PresentationFormat>사용자 지정</PresentationFormat>
  <Lines>0</Lines>
  <Paragraphs>69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맑은 고딕</vt:lpstr>
      <vt:lpstr>서울남산체 L</vt:lpstr>
      <vt:lpstr>Seoul Namsan Condensed Light</vt:lpstr>
      <vt:lpstr>Arial</vt:lpstr>
      <vt:lpstr>Arita Buri Medium Bold</vt:lpstr>
      <vt:lpstr>돋움</vt:lpstr>
      <vt:lpstr>Calibri</vt:lpstr>
      <vt:lpstr>Arita Buri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베이지색 적갈색 연한 갈색 따뜻하고 고전적인 스타일의 브랜드 피치 프레젠테이션</dc:title>
  <cp:lastModifiedBy>USER</cp:lastModifiedBy>
  <cp:revision>7</cp:revision>
  <dcterms:modified xsi:type="dcterms:W3CDTF">2023-09-18T04:02:58Z</dcterms:modified>
  <cp:version>9.104.190.51131</cp:version>
</cp:coreProperties>
</file>